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embeddedFontLst>
    <p:embeddedFont>
      <p:font typeface="Proxima Nova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A7026654-FD32-4A7D-A19E-7E73B1F8C863}">
  <a:tblStyle styleId="{A7026654-FD32-4A7D-A19E-7E73B1F8C863}" styleName="Table_0"/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ProximaNova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ProximaNova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roximaNova-boldItalic.fntdata"/><Relationship Id="rId30" Type="http://schemas.openxmlformats.org/officeDocument/2006/relationships/font" Target="fonts/ProximaNova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400">
                <a:latin typeface="Proxima Nova"/>
                <a:ea typeface="Proxima Nova"/>
                <a:cs typeface="Proxima Nova"/>
                <a:sym typeface="Proxima Nova"/>
              </a:rPr>
              <a:t>SMA’s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400">
                <a:latin typeface="Proxima Nova"/>
                <a:ea typeface="Proxima Nova"/>
                <a:cs typeface="Proxima Nova"/>
                <a:sym typeface="Proxima Nova"/>
              </a:rPr>
              <a:t>Pi and Camera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400">
                <a:latin typeface="Proxima Nova"/>
                <a:ea typeface="Proxima Nova"/>
                <a:cs typeface="Proxima Nova"/>
                <a:sym typeface="Proxima Nova"/>
              </a:rPr>
              <a:t>Sampled Parts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Northern Harrier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	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" name="Shape 11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510450" y="3182312"/>
            <a:ext cx="8123100" cy="630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" name="Shape 48"/>
          <p:cNvSpPr txBox="1"/>
          <p:nvPr>
            <p:ph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b="1" sz="14000"/>
            </a:lvl1pPr>
            <a:lvl2pPr lvl="1" rtl="0" algn="ctr">
              <a:spcBef>
                <a:spcPts val="0"/>
              </a:spcBef>
              <a:buSzPct val="100000"/>
              <a:defRPr b="1" sz="14000"/>
            </a:lvl2pPr>
            <a:lvl3pPr lvl="2" rtl="0" algn="ctr">
              <a:spcBef>
                <a:spcPts val="0"/>
              </a:spcBef>
              <a:buSzPct val="100000"/>
              <a:defRPr b="1" sz="14000"/>
            </a:lvl3pPr>
            <a:lvl4pPr lvl="3" rtl="0" algn="ctr">
              <a:spcBef>
                <a:spcPts val="0"/>
              </a:spcBef>
              <a:buSzPct val="100000"/>
              <a:defRPr b="1" sz="14000"/>
            </a:lvl4pPr>
            <a:lvl5pPr lvl="4" rtl="0" algn="ctr">
              <a:spcBef>
                <a:spcPts val="0"/>
              </a:spcBef>
              <a:buSzPct val="100000"/>
              <a:defRPr b="1" sz="14000"/>
            </a:lvl5pPr>
            <a:lvl6pPr lvl="5" rtl="0" algn="ctr">
              <a:spcBef>
                <a:spcPts val="0"/>
              </a:spcBef>
              <a:buSzPct val="100000"/>
              <a:defRPr b="1" sz="14000"/>
            </a:lvl6pPr>
            <a:lvl7pPr lvl="6" rtl="0" algn="ctr">
              <a:spcBef>
                <a:spcPts val="0"/>
              </a:spcBef>
              <a:buSzPct val="100000"/>
              <a:defRPr b="1" sz="14000"/>
            </a:lvl7pPr>
            <a:lvl8pPr lvl="7" rtl="0" algn="ctr">
              <a:spcBef>
                <a:spcPts val="0"/>
              </a:spcBef>
              <a:buSzPct val="100000"/>
              <a:defRPr b="1" sz="14000"/>
            </a:lvl8pPr>
            <a:lvl9pPr lvl="8" rtl="0" algn="ctr">
              <a:spcBef>
                <a:spcPts val="0"/>
              </a:spcBef>
              <a:buSzPct val="100000"/>
              <a:defRPr b="1" sz="14000"/>
            </a:lvl9pPr>
          </a:lstStyle>
          <a:p/>
        </p:txBody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hape 58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" name="Shape 59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510450" y="3182312"/>
            <a:ext cx="8123100" cy="630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hape 6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Shape 6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531425" y="948975"/>
            <a:ext cx="7829100" cy="3619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86" name="Shape 8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" name="Shape 87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88" name="Shape 88"/>
          <p:cNvSpPr txBox="1"/>
          <p:nvPr>
            <p:ph idx="1" type="subTitle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89" name="Shape 8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hape 14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" name="Shape 15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 txBox="1"/>
          <p:nvPr>
            <p:ph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b="1" sz="14000"/>
            </a:lvl1pPr>
            <a:lvl2pPr lvl="1" rtl="0" algn="ctr">
              <a:spcBef>
                <a:spcPts val="0"/>
              </a:spcBef>
              <a:buSzPct val="100000"/>
              <a:defRPr b="1" sz="14000"/>
            </a:lvl2pPr>
            <a:lvl3pPr lvl="2" rtl="0" algn="ctr">
              <a:spcBef>
                <a:spcPts val="0"/>
              </a:spcBef>
              <a:buSzPct val="100000"/>
              <a:defRPr b="1" sz="14000"/>
            </a:lvl3pPr>
            <a:lvl4pPr lvl="3" rtl="0" algn="ctr">
              <a:spcBef>
                <a:spcPts val="0"/>
              </a:spcBef>
              <a:buSzPct val="100000"/>
              <a:defRPr b="1" sz="14000"/>
            </a:lvl4pPr>
            <a:lvl5pPr lvl="4" rtl="0" algn="ctr">
              <a:spcBef>
                <a:spcPts val="0"/>
              </a:spcBef>
              <a:buSzPct val="100000"/>
              <a:defRPr b="1" sz="14000"/>
            </a:lvl5pPr>
            <a:lvl6pPr lvl="5" rtl="0" algn="ctr">
              <a:spcBef>
                <a:spcPts val="0"/>
              </a:spcBef>
              <a:buSzPct val="100000"/>
              <a:defRPr b="1" sz="14000"/>
            </a:lvl6pPr>
            <a:lvl7pPr lvl="6" rtl="0" algn="ctr">
              <a:spcBef>
                <a:spcPts val="0"/>
              </a:spcBef>
              <a:buSzPct val="100000"/>
              <a:defRPr b="1" sz="14000"/>
            </a:lvl7pPr>
            <a:lvl8pPr lvl="7" rtl="0" algn="ctr">
              <a:spcBef>
                <a:spcPts val="0"/>
              </a:spcBef>
              <a:buSzPct val="100000"/>
              <a:defRPr b="1" sz="14000"/>
            </a:lvl8pPr>
            <a:lvl9pPr lvl="8" rtl="0" algn="ctr">
              <a:spcBef>
                <a:spcPts val="0"/>
              </a:spcBef>
              <a:buSzPct val="100000"/>
              <a:defRPr b="1" sz="14000"/>
            </a:lvl9pPr>
          </a:lstStyle>
          <a:p/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" name="Shape 18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531425" y="578925"/>
            <a:ext cx="8029800" cy="3990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" name="Shape 3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Shape 8"/>
          <p:cNvSpPr txBox="1"/>
          <p:nvPr/>
        </p:nvSpPr>
        <p:spPr>
          <a:xfrm>
            <a:off x="204600" y="4667450"/>
            <a:ext cx="86277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UMass Amherst, Department of Electrical &amp; Computer Engineering                                                   SDP17    </a:t>
            </a: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6" name="Shape 56"/>
          <p:cNvSpPr txBox="1"/>
          <p:nvPr/>
        </p:nvSpPr>
        <p:spPr>
          <a:xfrm>
            <a:off x="204600" y="4667450"/>
            <a:ext cx="86277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UMass Amherst, Department of Electrical &amp; Computer Engineering                                                   SDP17    </a:t>
            </a: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Sitting Duck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Cellular Phone Detection for Information Sensitive Settings</a:t>
            </a:r>
          </a:p>
        </p:txBody>
      </p:sp>
      <p:sp>
        <p:nvSpPr>
          <p:cNvPr id="106" name="Shape 106"/>
          <p:cNvSpPr txBox="1"/>
          <p:nvPr>
            <p:ph idx="1" type="subTitle"/>
          </p:nvPr>
        </p:nvSpPr>
        <p:spPr>
          <a:xfrm>
            <a:off x="510450" y="3182312"/>
            <a:ext cx="8123100" cy="63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Cumulative Design Review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510450" y="343700"/>
            <a:ext cx="25116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5745575" y="182450"/>
            <a:ext cx="32709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</a:rPr>
              <a:t>March</a:t>
            </a:r>
            <a:r>
              <a:rPr lang="en">
                <a:solidFill>
                  <a:srgbClr val="EFEFEF"/>
                </a:solidFill>
              </a:rPr>
              <a:t> 9th,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Fabricated RF Bandpass Filter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 txBox="1"/>
          <p:nvPr/>
        </p:nvSpPr>
        <p:spPr>
          <a:xfrm>
            <a:off x="4392300" y="1161225"/>
            <a:ext cx="4288800" cy="3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Proxima Nova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850MHz Center Frequency</a:t>
            </a:r>
          </a:p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Proxima Nova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Third Order Lumped Element</a:t>
            </a:r>
          </a:p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Proxima Nova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FR4 Substrate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IMG_9382.JPG" id="185" name="Shape 185"/>
          <p:cNvPicPr preferRelativeResize="0"/>
          <p:nvPr/>
        </p:nvPicPr>
        <p:blipFill rotWithShape="1">
          <a:blip r:embed="rId3">
            <a:alphaModFix/>
          </a:blip>
          <a:srcRect b="19783" l="8531" r="9595" t="21651"/>
          <a:stretch/>
        </p:blipFill>
        <p:spPr>
          <a:xfrm>
            <a:off x="621575" y="1642775"/>
            <a:ext cx="3463127" cy="185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" name="Shape 192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Fabricated RF Bandpass Filter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 txBox="1"/>
          <p:nvPr/>
        </p:nvSpPr>
        <p:spPr>
          <a:xfrm>
            <a:off x="4855200" y="1136450"/>
            <a:ext cx="4288800" cy="3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Proxima Nova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New Transfer Function</a:t>
            </a:r>
          </a:p>
          <a:p>
            <a:pPr indent="-3429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Proxima Nova"/>
              <a:buChar char="○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Based on parts available</a:t>
            </a:r>
          </a:p>
          <a:p>
            <a:pPr indent="457200" lvl="0" marL="457200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from vendors</a:t>
            </a:r>
          </a:p>
        </p:txBody>
      </p:sp>
      <p:pic>
        <p:nvPicPr>
          <p:cNvPr descr="Transfer_WithNewcomponents.PNG"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273" y="1136450"/>
            <a:ext cx="4226049" cy="324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Change of Design: Computer</a:t>
            </a:r>
          </a:p>
        </p:txBody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531425" y="929925"/>
            <a:ext cx="42129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Refactoring required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Needed higher efficiency for slower processor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Hardware Change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Portability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Reliable ADC interfacing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Pi Camera Module v2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GPU vs CPU (encoding)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02" name="Shape 202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325" y="1589525"/>
            <a:ext cx="3608575" cy="231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Analog to Digital Converter</a:t>
            </a:r>
          </a:p>
        </p:txBody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ADS1256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Interfaced ADC with Sensor and Processing Subsystems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Sensor: AD8302 </a:t>
            </a:r>
          </a:p>
          <a:p>
            <a:pPr indent="-330200" lvl="2" marL="13716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600">
                <a:solidFill>
                  <a:schemeClr val="lt1"/>
                </a:solidFill>
              </a:rPr>
              <a:t>Interfaced with Power Subsystem and Pi GPIO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Processing: Pi SPI interface</a:t>
            </a:r>
          </a:p>
          <a:p>
            <a:pPr indent="-330200" lvl="2" marL="13716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600">
                <a:solidFill>
                  <a:schemeClr val="lt1"/>
                </a:solidFill>
              </a:rPr>
              <a:t>C implementation with hardware interface libraries</a:t>
            </a:r>
          </a:p>
          <a:p>
            <a:pPr indent="-330200" lvl="2" marL="13716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600">
                <a:solidFill>
                  <a:schemeClr val="lt1"/>
                </a:solidFill>
              </a:rPr>
              <a:t>Effective 4k samples/second on 8 channel SPI</a:t>
            </a:r>
          </a:p>
          <a:p>
            <a: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 sz="1600">
                <a:solidFill>
                  <a:schemeClr val="lt1"/>
                </a:solidFill>
              </a:rPr>
              <a:t>Fed to computer for Localization process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11" name="Shape 211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3D85C6"/>
          </a:solidFill>
          <a:ln cap="flat" cmpd="sng" w="952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Optimization</a:t>
            </a:r>
            <a:r>
              <a:rPr lang="en"/>
              <a:t>: Processing Block Code</a:t>
            </a:r>
          </a:p>
        </p:txBody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531425" y="929925"/>
            <a:ext cx="73899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/>
              <a:t>Sampling Algorithms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Implemented in C.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Sampling and logging @4k samples/sec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/>
              <a:t>Localization Algorithms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Implemented in C. 0.01% error w/ MATLAB model.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Reading Sampling data @</a:t>
            </a:r>
            <a:r>
              <a:rPr lang="en">
                <a:solidFill>
                  <a:srgbClr val="FFFFFF"/>
                </a:solidFill>
              </a:rPr>
              <a:t>72k samples/sec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Computing positions @18k samples/sec (bottleneck)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Interfaced with Camera subsystem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/>
              <a:t>Presentation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Logfile/Data file structure interf</a:t>
            </a:r>
            <a:r>
              <a:rPr lang="en">
                <a:solidFill>
                  <a:srgbClr val="FFFFFF"/>
                </a:solidFill>
              </a:rPr>
              <a:t>aced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Reading position logfile data @82k samples/sec </a:t>
            </a:r>
          </a:p>
        </p:txBody>
      </p:sp>
      <p:sp>
        <p:nvSpPr>
          <p:cNvPr id="219" name="Shape 219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3D85C6"/>
          </a:solidFill>
          <a:ln cap="flat" cmpd="sng" w="952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Fabricated RF Bandpass Filter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749" y="1096412"/>
            <a:ext cx="5616499" cy="33249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" name="Shape 234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Fabricated RF Bandpass Filter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5" name="Shape 235"/>
          <p:cNvSpPr txBox="1"/>
          <p:nvPr/>
        </p:nvSpPr>
        <p:spPr>
          <a:xfrm>
            <a:off x="4392300" y="1161225"/>
            <a:ext cx="4288800" cy="3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Font typeface="Proxima Nova"/>
              <a:buChar char="●"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150" y="1459700"/>
            <a:ext cx="4572000" cy="2743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3" name="Shape 243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Premade </a:t>
            </a:r>
            <a:r>
              <a:rPr lang="en"/>
              <a:t>RF Bandpass Filter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4392300" y="1161225"/>
            <a:ext cx="4288800" cy="3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Font typeface="Proxima Nova"/>
              <a:buChar char="●"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7361" y="1045575"/>
            <a:ext cx="5189287" cy="34266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Proposed FDR Deliverables </a:t>
            </a:r>
          </a:p>
        </p:txBody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Proxima Nova"/>
            </a:pPr>
            <a:r>
              <a:rPr lang="en">
                <a:solidFill>
                  <a:srgbClr val="FFFFFF"/>
                </a:solidFill>
              </a:rPr>
              <a:t>Fully Integrated System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Full Antenna Array integrated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Camera integrated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GUI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Project Integrated with final enclosure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53" name="Shape 253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" name="Shape 254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" name="Shape 260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Cost Analysis </a:t>
            </a:r>
          </a:p>
        </p:txBody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</a:rPr>
              <a:t>Initial Budget = $500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Expenses to Date: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Fabrication of (3) BPF’s based on our original design - </a:t>
            </a:r>
            <a:r>
              <a:rPr lang="en">
                <a:solidFill>
                  <a:schemeClr val="accent5"/>
                </a:solidFill>
              </a:rPr>
              <a:t>$12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Acquisition of (1) 8-channel ADC - </a:t>
            </a:r>
            <a:r>
              <a:rPr lang="en">
                <a:solidFill>
                  <a:schemeClr val="accent5"/>
                </a:solidFill>
              </a:rPr>
              <a:t>$20</a:t>
            </a:r>
            <a:r>
              <a:rPr lang="en"/>
              <a:t> 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Antennas (3) - </a:t>
            </a:r>
            <a:r>
              <a:rPr lang="en">
                <a:solidFill>
                  <a:schemeClr val="accent5"/>
                </a:solidFill>
              </a:rPr>
              <a:t>$90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Mounting apparatus - </a:t>
            </a:r>
            <a:r>
              <a:rPr lang="en">
                <a:solidFill>
                  <a:schemeClr val="accent5"/>
                </a:solidFill>
              </a:rPr>
              <a:t>$10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AD8302 phase detectors (3) - </a:t>
            </a:r>
            <a:r>
              <a:rPr lang="en">
                <a:solidFill>
                  <a:schemeClr val="accent5"/>
                </a:solidFill>
              </a:rPr>
              <a:t>$90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SMD parts - </a:t>
            </a:r>
            <a:r>
              <a:rPr lang="en">
                <a:solidFill>
                  <a:schemeClr val="accent5"/>
                </a:solidFill>
              </a:rPr>
              <a:t>$20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Current Total Cost ≈ $250</a:t>
            </a:r>
          </a:p>
        </p:txBody>
      </p:sp>
      <p:sp>
        <p:nvSpPr>
          <p:cNvPr id="262" name="Shape 262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The</a:t>
            </a:r>
            <a:r>
              <a:rPr lang="en" sz="3000">
                <a:solidFill>
                  <a:srgbClr val="FFFFFF"/>
                </a:solidFill>
              </a:rPr>
              <a:t> Team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 txBox="1"/>
          <p:nvPr/>
        </p:nvSpPr>
        <p:spPr>
          <a:xfrm>
            <a:off x="1881137" y="844125"/>
            <a:ext cx="2415900" cy="1817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Sean Turner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6131350" y="2788500"/>
            <a:ext cx="2592900" cy="17154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Jonathan Yam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CSE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1881150" y="2788300"/>
            <a:ext cx="2415900" cy="17154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Jonathan Jamroga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CSE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SDPTurner.jpg" id="117" name="Shape 117"/>
          <p:cNvPicPr preferRelativeResize="0"/>
          <p:nvPr/>
        </p:nvPicPr>
        <p:blipFill rotWithShape="1">
          <a:blip r:embed="rId3">
            <a:alphaModFix/>
          </a:blip>
          <a:srcRect b="3259" l="0" r="0" t="3863"/>
          <a:stretch/>
        </p:blipFill>
        <p:spPr>
          <a:xfrm>
            <a:off x="325450" y="839175"/>
            <a:ext cx="1467824" cy="1817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DPYAM.jpg" id="118" name="Shape 118"/>
          <p:cNvPicPr preferRelativeResize="0"/>
          <p:nvPr/>
        </p:nvPicPr>
        <p:blipFill rotWithShape="1">
          <a:blip r:embed="rId4">
            <a:alphaModFix/>
          </a:blip>
          <a:srcRect b="4864" l="0" r="0" t="7493"/>
          <a:stretch/>
        </p:blipFill>
        <p:spPr>
          <a:xfrm>
            <a:off x="4462500" y="2788399"/>
            <a:ext cx="1547050" cy="1715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DPSHEEHAN.jpg" id="119" name="Shape 119"/>
          <p:cNvPicPr preferRelativeResize="0"/>
          <p:nvPr/>
        </p:nvPicPr>
        <p:blipFill rotWithShape="1">
          <a:blip r:embed="rId5">
            <a:alphaModFix/>
          </a:blip>
          <a:srcRect b="32436" l="17522" r="22467" t="14684"/>
          <a:stretch/>
        </p:blipFill>
        <p:spPr>
          <a:xfrm>
            <a:off x="4462500" y="849075"/>
            <a:ext cx="1547051" cy="1817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6131350" y="849075"/>
            <a:ext cx="2592900" cy="18078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Michael Sheehan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SDPJamroga.jpg" id="121" name="Shape 121"/>
          <p:cNvPicPr preferRelativeResize="0"/>
          <p:nvPr/>
        </p:nvPicPr>
        <p:blipFill rotWithShape="1">
          <a:blip r:embed="rId6">
            <a:alphaModFix/>
          </a:blip>
          <a:srcRect b="39532" l="24518" r="10377" t="3406"/>
          <a:stretch/>
        </p:blipFill>
        <p:spPr>
          <a:xfrm>
            <a:off x="325461" y="2788287"/>
            <a:ext cx="1467824" cy="1715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</a:p>
        </p:txBody>
      </p:sp>
      <p:pic>
        <p:nvPicPr>
          <p:cNvPr descr="Capturedicks1.PNG"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313" y="61474"/>
            <a:ext cx="7808024" cy="460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Questions?  </a:t>
            </a:r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9650" y="932337"/>
            <a:ext cx="5464698" cy="327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The</a:t>
            </a:r>
            <a:r>
              <a:rPr lang="en" sz="3000">
                <a:solidFill>
                  <a:srgbClr val="FFFFFF"/>
                </a:solidFill>
              </a:rPr>
              <a:t> </a:t>
            </a:r>
            <a:r>
              <a:rPr lang="en"/>
              <a:t>Advisor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Capture1.PNG"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200" y="768849"/>
            <a:ext cx="5819592" cy="386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Mission Objective</a:t>
            </a:r>
          </a:p>
        </p:txBody>
      </p:sp>
      <p:sp>
        <p:nvSpPr>
          <p:cNvPr id="133" name="Shape 133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531425" y="948975"/>
            <a:ext cx="7829100" cy="361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 a single-room detection system that identifies where and when cell phone use occurs and allow the user to easily visualize and review detection events.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Physically Non-invasive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Eliminate manpower and human error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Selective video evidence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Ease of use</a:t>
            </a:r>
          </a:p>
        </p:txBody>
      </p:sp>
      <p:sp>
        <p:nvSpPr>
          <p:cNvPr id="135" name="Shape 135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System Requirements</a:t>
            </a:r>
          </a:p>
        </p:txBody>
      </p:sp>
      <p:sp>
        <p:nvSpPr>
          <p:cNvPr id="141" name="Shape 141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Accurate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 Localize detection at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lang="en"/>
              <a:t>40’ range to within </a:t>
            </a:r>
            <a:r>
              <a:rPr lang="en">
                <a:solidFill>
                  <a:schemeClr val="lt1"/>
                </a:solidFill>
              </a:rPr>
              <a:t>±5°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&lt;30 second sensor to GUI presentation latency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Easy to Use Presentation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	- Real video feed with 2D heat map overlay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 User can playback stored events from times of detections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Operates on commercial cellular phone frequencies</a:t>
            </a:r>
          </a:p>
          <a:p>
            <a:pPr indent="4572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- 850MHz for proof concept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RF BPF on PCB to filter out undesired frequency bands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62100" y="4838200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62100" y="4641550"/>
            <a:ext cx="165600" cy="165600"/>
          </a:xfrm>
          <a:prstGeom prst="ellipse">
            <a:avLst/>
          </a:prstGeom>
          <a:solidFill>
            <a:srgbClr val="3D85C6"/>
          </a:solidFill>
          <a:ln cap="flat" cmpd="sng" w="952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System </a:t>
            </a:r>
            <a:r>
              <a:rPr lang="en">
                <a:solidFill>
                  <a:srgbClr val="FFFFFF"/>
                </a:solidFill>
              </a:rPr>
              <a:t>Block Diagram</a:t>
            </a:r>
          </a:p>
        </p:txBody>
      </p:sp>
      <p:sp>
        <p:nvSpPr>
          <p:cNvPr id="150" name="Shape 150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lockDiagramDetailMDR.png"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837" y="768849"/>
            <a:ext cx="7086325" cy="391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7" name="Shape 157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Chosen Components </a:t>
            </a:r>
          </a:p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557100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 sz="1800">
                <a:solidFill>
                  <a:schemeClr val="lt1"/>
                </a:solidFill>
              </a:rPr>
              <a:t>RF Phase Detector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800">
                <a:solidFill>
                  <a:srgbClr val="FFFFFF"/>
                </a:solidFill>
              </a:rPr>
              <a:t>AD8302ARU RF IC (3x)</a:t>
            </a:r>
            <a:r>
              <a:rPr lang="en" sz="1800"/>
              <a:t> 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 sz="1800"/>
              <a:t>RF Antenna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800">
                <a:solidFill>
                  <a:srgbClr val="FFFFFF"/>
                </a:solidFill>
              </a:rPr>
              <a:t>RDA698/</a:t>
            </a:r>
            <a:r>
              <a:rPr lang="en" sz="1800">
                <a:solidFill>
                  <a:srgbClr val="FFFFFF"/>
                </a:solidFill>
              </a:rPr>
              <a:t>2700SSM</a:t>
            </a:r>
            <a:r>
              <a:rPr lang="en" sz="1800">
                <a:solidFill>
                  <a:srgbClr val="FFFFFF"/>
                </a:solidFill>
              </a:rPr>
              <a:t> Dipole Antenna (3x)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RF Power Divider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Mini-Circuits RF Divider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 sz="1800"/>
              <a:t>A/D Converter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800">
                <a:solidFill>
                  <a:srgbClr val="FFFFFF"/>
                </a:solidFill>
              </a:rPr>
              <a:t>ADS1256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 sz="1800"/>
              <a:t>Video Camera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800">
                <a:solidFill>
                  <a:srgbClr val="FFFFFF"/>
                </a:solidFill>
              </a:rPr>
              <a:t>Pi Camera v2 (HD)</a:t>
            </a: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800">
                <a:solidFill>
                  <a:srgbClr val="FFFFFF"/>
                </a:solidFill>
              </a:rPr>
              <a:t>Comput</a:t>
            </a:r>
            <a:r>
              <a:rPr lang="en" sz="1800"/>
              <a:t>er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800">
                <a:solidFill>
                  <a:srgbClr val="FFFFFF"/>
                </a:solidFill>
              </a:rPr>
              <a:t>Raspberry Pi 2B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59" name="Shape 159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168187" y="685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Proposed CDR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/>
              <a:t>Deliverables</a:t>
            </a:r>
          </a:p>
        </p:txBody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531425" y="578925"/>
            <a:ext cx="8029800" cy="399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166" name="Shape 166"/>
          <p:cNvSpPr/>
          <p:nvPr/>
        </p:nvSpPr>
        <p:spPr>
          <a:xfrm>
            <a:off x="62100" y="4857475"/>
            <a:ext cx="165600" cy="165600"/>
          </a:xfrm>
          <a:prstGeom prst="ellipse">
            <a:avLst/>
          </a:prstGeom>
          <a:solidFill>
            <a:srgbClr val="3D85C6"/>
          </a:solidFill>
          <a:ln cap="flat" cmpd="sng" w="952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62100" y="466182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62100" y="44661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169" name="Shape 169"/>
          <p:cNvGraphicFramePr/>
          <p:nvPr/>
        </p:nvGraphicFramePr>
        <p:xfrm>
          <a:off x="283200" y="5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{A7026654-FD32-4A7D-A19E-7E73B1F8C863}</a:tableStyleId>
              </a:tblPr>
              <a:tblGrid>
                <a:gridCol w="2963100"/>
                <a:gridCol w="1092625"/>
                <a:gridCol w="1904400"/>
                <a:gridCol w="1878950"/>
              </a:tblGrid>
              <a:tr h="446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Deliverable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Person Responsible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What was achieved?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What is left?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3D297"/>
                    </a:solidFill>
                  </a:tcPr>
                </a:tc>
              </a:tr>
              <a:tr h="446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RF BPF fabricated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Turner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Fabricated and Tested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Redesign and fabricate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AFFC5"/>
                    </a:solidFill>
                  </a:tcPr>
                </a:tc>
              </a:tr>
              <a:tr h="446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Power Board Fabricated 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Sheehan 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Fabricated (soldered drop-through), Tested, Integrated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Full system integration, portability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AFFC5"/>
                    </a:solidFill>
                  </a:tcPr>
                </a:tc>
              </a:tr>
              <a:tr h="446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Camera System Integrated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Jamroga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Increased performance, higher quality video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Video mixing with FFMPEG, threading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AFFC5"/>
                    </a:solidFill>
                  </a:tcPr>
                </a:tc>
              </a:tr>
              <a:tr h="446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Processing System W/ Data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Yam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Implemented in C, Tested, Integrated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Threaded 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AFFC5"/>
                    </a:solidFill>
                  </a:tcPr>
                </a:tc>
              </a:tr>
              <a:tr h="446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Sensor System W/ Data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EE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Single Interferometer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Full antenna array integration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AFFC5"/>
                    </a:solidFill>
                  </a:tcPr>
                </a:tc>
              </a:tr>
              <a:tr h="1673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System Integration 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Team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Single interferometer integrated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Full system integration</a:t>
                      </a:r>
                    </a:p>
                  </a:txBody>
                  <a:tcPr marT="95250" marB="9525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AFFC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Power Management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311700" y="837575"/>
            <a:ext cx="8029800" cy="38265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SzPct val="100000"/>
              <a:buChar char="-"/>
            </a:pPr>
            <a:r>
              <a:rPr lang="en" sz="1800">
                <a:solidFill>
                  <a:schemeClr val="lt1"/>
                </a:solidFill>
              </a:rPr>
              <a:t>Currently, the only system components loading the power board are the phase detectors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Char char="-"/>
            </a:pPr>
            <a:r>
              <a:rPr lang="en" sz="1800">
                <a:solidFill>
                  <a:schemeClr val="lt1"/>
                </a:solidFill>
              </a:rPr>
              <a:t>Initial specifications for AD8302’s: </a:t>
            </a:r>
          </a:p>
          <a:p>
            <a:pPr indent="-228600" lvl="0" marL="1371600" rtl="0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 sz="1800">
                <a:solidFill>
                  <a:schemeClr val="lt1"/>
                </a:solidFill>
              </a:rPr>
              <a:t>2.7 - 5.5V</a:t>
            </a:r>
          </a:p>
          <a:p>
            <a:pPr indent="-228600" lvl="0" marL="1371600" rtl="0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 sz="1800">
                <a:solidFill>
                  <a:schemeClr val="lt1"/>
                </a:solidFill>
              </a:rPr>
              <a:t>&lt;20mA</a:t>
            </a: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-"/>
            </a:pPr>
            <a:r>
              <a:rPr lang="en" sz="1800">
                <a:solidFill>
                  <a:schemeClr val="lt1"/>
                </a:solidFill>
              </a:rPr>
              <a:t>The power board supplies each phase detector chip with a constant 6.5VDC, controlled by the voltage regulator circuit. Each chip draws less than 25mA.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-"/>
            </a:pPr>
            <a:r>
              <a:rPr lang="en" sz="1800">
                <a:solidFill>
                  <a:schemeClr val="lt1"/>
                </a:solidFill>
              </a:rPr>
              <a:t>Maximum possible load for three running concurrently under ideal conditions is 0.1625 Watts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800">
                <a:solidFill>
                  <a:schemeClr val="lt1"/>
                </a:solidFill>
              </a:rPr>
            </a:b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